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9" r:id="rId2"/>
    <p:sldId id="296" r:id="rId3"/>
    <p:sldId id="463" r:id="rId4"/>
    <p:sldId id="517" r:id="rId5"/>
    <p:sldId id="464" r:id="rId6"/>
    <p:sldId id="470" r:id="rId7"/>
    <p:sldId id="466" r:id="rId8"/>
    <p:sldId id="467" r:id="rId9"/>
    <p:sldId id="469" r:id="rId10"/>
    <p:sldId id="471" r:id="rId11"/>
    <p:sldId id="472" r:id="rId12"/>
    <p:sldId id="465" r:id="rId13"/>
    <p:sldId id="475" r:id="rId14"/>
    <p:sldId id="473" r:id="rId15"/>
    <p:sldId id="522" r:id="rId16"/>
    <p:sldId id="565" r:id="rId17"/>
    <p:sldId id="474" r:id="rId18"/>
    <p:sldId id="477" r:id="rId19"/>
    <p:sldId id="480" r:id="rId20"/>
    <p:sldId id="479" r:id="rId21"/>
    <p:sldId id="481" r:id="rId22"/>
    <p:sldId id="482" r:id="rId23"/>
    <p:sldId id="320" r:id="rId24"/>
    <p:sldId id="484" r:id="rId25"/>
    <p:sldId id="483" r:id="rId26"/>
    <p:sldId id="566" r:id="rId27"/>
    <p:sldId id="487" r:id="rId28"/>
    <p:sldId id="486" r:id="rId29"/>
    <p:sldId id="485" r:id="rId30"/>
    <p:sldId id="478" r:id="rId31"/>
    <p:sldId id="491" r:id="rId32"/>
    <p:sldId id="492" r:id="rId33"/>
    <p:sldId id="568" r:id="rId34"/>
    <p:sldId id="494" r:id="rId35"/>
    <p:sldId id="493" r:id="rId36"/>
    <p:sldId id="495" r:id="rId37"/>
    <p:sldId id="497" r:id="rId38"/>
    <p:sldId id="500" r:id="rId39"/>
    <p:sldId id="499" r:id="rId40"/>
    <p:sldId id="501" r:id="rId41"/>
    <p:sldId id="504" r:id="rId42"/>
    <p:sldId id="518" r:id="rId43"/>
    <p:sldId id="457" r:id="rId44"/>
    <p:sldId id="515" r:id="rId45"/>
    <p:sldId id="512" r:id="rId46"/>
    <p:sldId id="513" r:id="rId47"/>
    <p:sldId id="516" r:id="rId48"/>
    <p:sldId id="509" r:id="rId49"/>
    <p:sldId id="519" r:id="rId50"/>
    <p:sldId id="440" r:id="rId51"/>
    <p:sldId id="317" r:id="rId52"/>
    <p:sldId id="332" r:id="rId53"/>
    <p:sldId id="488" r:id="rId54"/>
    <p:sldId id="496" r:id="rId5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90557" autoAdjust="0"/>
  </p:normalViewPr>
  <p:slideViewPr>
    <p:cSldViewPr snapToGrid="0">
      <p:cViewPr varScale="1">
        <p:scale>
          <a:sx n="100" d="100"/>
          <a:sy n="100" d="100"/>
        </p:scale>
        <p:origin x="130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7/03/2025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49774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Cálculo do Determinante (para matrizes quadradas)</a:t>
            </a:r>
          </a:p>
          <a:p>
            <a:r>
              <a:rPr lang="pt-BR" dirty="0"/>
              <a:t>Se a matriz A for </a:t>
            </a:r>
            <a:r>
              <a:rPr lang="pt-BR" b="1" dirty="0"/>
              <a:t>quadrada</a:t>
            </a:r>
            <a:r>
              <a:rPr lang="pt-BR" dirty="0"/>
              <a:t> (</a:t>
            </a:r>
            <a:r>
              <a:rPr lang="pt-BR" dirty="0" err="1"/>
              <a:t>n×n</a:t>
            </a:r>
            <a:r>
              <a:rPr lang="pt-BR" dirty="0"/>
              <a:t>):</a:t>
            </a:r>
          </a:p>
          <a:p>
            <a:pPr>
              <a:buFont typeface="Arial" panose="020B0604020202020204" pitchFamily="34" charset="0"/>
              <a:buChar char="•"/>
            </a:pPr>
            <a:r>
              <a:rPr lang="pt-BR" b="1" dirty="0"/>
              <a:t>Se</a:t>
            </a:r>
            <a:r>
              <a:rPr lang="pt-BR" dirty="0"/>
              <a:t> </a:t>
            </a:r>
            <a:r>
              <a:rPr lang="pt-BR" dirty="0" err="1"/>
              <a:t>det</a:t>
            </a:r>
            <a:r>
              <a:rPr lang="pt-BR" dirty="0"/>
              <a:t>⁡(A) ≠ 0 ⟶ As colunas são </a:t>
            </a:r>
            <a:r>
              <a:rPr lang="pt-BR" b="1" dirty="0"/>
              <a:t>linearmente independentes</a:t>
            </a:r>
            <a:r>
              <a:rPr lang="pt-BR" dirty="0"/>
              <a:t>.</a:t>
            </a:r>
          </a:p>
          <a:p>
            <a:pPr>
              <a:buFont typeface="Arial" panose="020B0604020202020204" pitchFamily="34" charset="0"/>
              <a:buChar char="•"/>
            </a:pPr>
            <a:r>
              <a:rPr lang="pt-BR" b="1" dirty="0"/>
              <a:t>Se</a:t>
            </a:r>
            <a:r>
              <a:rPr lang="pt-BR" dirty="0"/>
              <a:t> </a:t>
            </a:r>
            <a:r>
              <a:rPr lang="pt-BR" dirty="0" err="1"/>
              <a:t>det</a:t>
            </a:r>
            <a:r>
              <a:rPr lang="pt-BR" dirty="0"/>
              <a:t>⁡(A) = 0 ⟶ As colunas são </a:t>
            </a:r>
            <a:r>
              <a:rPr lang="pt-BR" b="1" dirty="0"/>
              <a:t>linearmente dependentes</a:t>
            </a:r>
            <a:endParaRPr lang="pt-BR" dirty="0"/>
          </a:p>
          <a:p>
            <a:endParaRPr lang="en-US" dirty="0"/>
          </a:p>
        </p:txBody>
      </p:sp>
      <p:sp>
        <p:nvSpPr>
          <p:cNvPr id="4" name="Slide Number Placeholder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349635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086300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7/03/2025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7/03/2025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7/03/2025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7/03/2025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7/03/2025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7/03/2025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7/03/2025</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7/03/2025</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7/03/2025</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7/03/2025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7/03/2025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7/03/2025</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ster/notebooks/regression/normal_equation_example1.ipyn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6.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jpeg"/></Relationships>
</file>

<file path=ppt/slides/_rels/slide5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4.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a:t>
                </a:r>
                <a:r>
                  <a:rPr lang="pt-BR" b="1" i="1" dirty="0">
                    <a:solidFill>
                      <a:srgbClr val="FF0000"/>
                    </a:solidFill>
                  </a:rPr>
                  <a:t>modelada</a:t>
                </a:r>
                <a:r>
                  <a:rPr lang="pt-BR" dirty="0"/>
                  <a:t>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que é uma combinação linear dos atributos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a:t>
                </a:r>
                <a:r>
                  <a:rPr lang="pt-BR" b="1" i="1" dirty="0">
                    <a:solidFill>
                      <a:schemeClr val="accent2"/>
                    </a:solidFill>
                  </a:rPr>
                  <a:t>um atributo</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a:t>
                </a:r>
                <a:r>
                  <a:rPr lang="pt-BR" b="1" i="1" dirty="0">
                    <a:solidFill>
                      <a:schemeClr val="accent2"/>
                    </a:solidFill>
                  </a:rPr>
                  <a:t>dois atributos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2804" b="-969"/>
                </a:stretch>
              </a:blipFill>
            </p:spPr>
            <p:txBody>
              <a:bodyPr/>
              <a:lstStyle/>
              <a:p>
                <a:r>
                  <a:rPr lang="en-US">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 que modelarão relações não lineares entre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 e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133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a:t>
                </a:r>
                <a:r>
                  <a:rPr lang="pt-BR" dirty="0"/>
                  <a:t>, 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anteriormente, </a:t>
                </a:r>
                <a:r>
                  <a:rPr lang="pt-BR" b="1" i="1" dirty="0">
                    <a:solidFill>
                      <a:srgbClr val="00B050"/>
                    </a:solidFill>
                  </a:rPr>
                  <a:t>hipotetizamos</a:t>
                </a:r>
                <a:r>
                  <a:rPr lang="pt-BR" dirty="0"/>
                  <a:t> que uma </a:t>
                </a:r>
                <a:r>
                  <a:rPr lang="pt-BR" b="1" i="1" dirty="0">
                    <a:solidFill>
                      <a:srgbClr val="00B050"/>
                    </a:solidFill>
                  </a:rPr>
                  <a:t>reta</a:t>
                </a:r>
                <a:r>
                  <a:rPr lang="pt-BR" dirty="0"/>
                  <a:t> explicaria bem a relação entre a temperatura média de um dia e o número de picolés vendidos.</a:t>
                </a:r>
              </a:p>
              <a:p>
                <a:r>
                  <a:rPr lang="pt-BR" dirty="0"/>
                  <a:t>O conjunto de todas as possíveis </a:t>
                </a:r>
                <a:r>
                  <a:rPr lang="pt-BR" b="1" i="1" dirty="0"/>
                  <a:t>funções hipótese</a:t>
                </a:r>
                <a:r>
                  <a:rPr lang="pt-BR" dirty="0"/>
                  <a:t> é chamado de </a:t>
                </a:r>
                <a:r>
                  <a:rPr lang="pt-BR" b="1" i="1" dirty="0">
                    <a:solidFill>
                      <a:srgbClr val="00B050"/>
                    </a:solidFill>
                  </a:rPr>
                  <a:t>espaço de hipóteses, </a:t>
                </a:r>
                <a14:m>
                  <m:oMath xmlns:m="http://schemas.openxmlformats.org/officeDocument/2006/math">
                    <m:r>
                      <a:rPr lang="pt-BR" b="1" i="1">
                        <a:solidFill>
                          <a:srgbClr val="00B050"/>
                        </a:solidFill>
                        <a:latin typeface="Cambria Math" panose="02040503050406030204" pitchFamily="18" charset="0"/>
                      </a:rPr>
                      <m:t>𝑯</m:t>
                    </m:r>
                  </m:oMath>
                </a14:m>
                <a:r>
                  <a:rPr lang="pt-BR" dirty="0"/>
                  <a:t>.</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atributos e valores dos pesos</a:t>
                </a:r>
                <a:r>
                  <a:rPr lang="pt-BR" dirty="0"/>
                  <a:t>.</a:t>
                </a:r>
              </a:p>
              <a:p>
                <a:r>
                  <a:rPr lang="pt-BR" dirty="0"/>
                  <a:t>A solução que </a:t>
                </a:r>
                <a:r>
                  <a:rPr lang="pt-BR" b="1" i="1" dirty="0">
                    <a:solidFill>
                      <a:srgbClr val="00B0F0"/>
                    </a:solidFill>
                  </a:rPr>
                  <a:t>melhor mapeia</a:t>
                </a:r>
                <a:r>
                  <a:rPr lang="pt-BR" dirty="0"/>
                  <a:t>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e </a:t>
                </a:r>
                <a:r>
                  <a:rPr lang="pt-BR" b="1" i="1" dirty="0">
                    <a:solidFill>
                      <a:srgbClr val="00B0F0"/>
                    </a:solidFill>
                  </a:rPr>
                  <a:t>nosso objetivo é encontra-la</a:t>
                </a:r>
                <a:r>
                  <a:rPr lang="pt-BR" dirty="0"/>
                  <a:t>.</a:t>
                </a: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144"/>
                </a:stretch>
              </a:blipFill>
            </p:spPr>
            <p:txBody>
              <a:bodyPr/>
              <a:lstStyle/>
              <a:p>
                <a:r>
                  <a:rPr lang="en-US">
                    <a:noFill/>
                  </a:rPr>
                  <a:t> </a:t>
                </a:r>
              </a:p>
            </p:txBody>
          </p:sp>
        </mc:Fallback>
      </mc:AlternateContent>
    </p:spTree>
    <p:extLst>
      <p:ext uri="{BB962C8B-B14F-4D97-AF65-F5344CB8AC3E}">
        <p14:creationId xmlns:p14="http://schemas.microsoft.com/office/powerpoint/2010/main" val="87841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t>N</a:t>
                </a:r>
                <a:r>
                  <a:rPr lang="pt-BR" dirty="0">
                    <a:solidFill>
                      <a:schemeClr val="tx1"/>
                    </a:solidFill>
                  </a:rPr>
                  <a:t>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(sub)espaço de hipóteses contém todas as </a:t>
                </a:r>
                <a:r>
                  <a:rPr lang="pt-BR" b="1" i="1" dirty="0">
                    <a:solidFill>
                      <a:srgbClr val="7030A0"/>
                    </a:solidFill>
                    <a:effectLst/>
                  </a:rPr>
                  <a:t>possíveis retas </a:t>
                </a:r>
                <a:r>
                  <a:rPr lang="pt-BR" dirty="0">
                    <a:effectLst/>
                  </a:rPr>
                  <a:t>(restringimos o espaço) </a:t>
                </a:r>
                <a:r>
                  <a:rPr lang="pt-BR" b="0" i="0" dirty="0">
                    <a:solidFill>
                      <a:schemeClr val="tx1"/>
                    </a:solidFill>
                    <a:effectLst/>
                  </a:rPr>
                  <a:t>que podem ser usadas para mapear os dados.</a:t>
                </a:r>
              </a:p>
              <a:p>
                <a:r>
                  <a:rPr lang="pt-BR" dirty="0"/>
                  <a:t>Porém, claro, </a:t>
                </a:r>
                <a:r>
                  <a:rPr lang="pt-BR" b="1" i="1" dirty="0">
                    <a:solidFill>
                      <a:schemeClr val="accent2"/>
                    </a:solidFill>
                  </a:rPr>
                  <a:t>apenas uma </a:t>
                </a:r>
                <a:r>
                  <a:rPr lang="pt-BR" b="1" i="1" dirty="0">
                    <a:solidFill>
                      <a:srgbClr val="00B0F0"/>
                    </a:solidFill>
                  </a:rPr>
                  <a:t>é a melhor segundo o critério de minimização da </a:t>
                </a:r>
                <a:r>
                  <a:rPr lang="pt-BR" b="1" i="1" dirty="0">
                    <a:solidFill>
                      <a:srgbClr val="7030A0"/>
                    </a:solidFill>
                  </a:rPr>
                  <a:t>diferença entre a saída do modelo e o valor esperado</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r="-2589"/>
                </a:stretch>
              </a:blipFill>
            </p:spPr>
            <p:txBody>
              <a:bodyPr/>
              <a:lstStyle/>
              <a:p>
                <a:r>
                  <a:rPr lang="en-US">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148415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Refinando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chemeClr val="accent2"/>
                    </a:solidFill>
                  </a:rPr>
                  <a:t>Informação disponível</a:t>
                </a:r>
                <a:endParaRPr lang="pt-BR" dirty="0">
                  <a:solidFill>
                    <a:schemeClr val="accent2"/>
                  </a:solidFill>
                </a:endParaRPr>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real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do vetor, tem valor constante igual a 1 para que possamos representar o </a:t>
                </a:r>
                <a:r>
                  <a:rPr lang="pt-BR" b="1" i="1" dirty="0"/>
                  <a:t>modelo</a:t>
                </a:r>
                <a:r>
                  <a:rPr lang="pt-BR" dirty="0"/>
                  <a:t> em </a:t>
                </a:r>
                <a:r>
                  <a:rPr lang="pt-BR" b="1" i="1" dirty="0">
                    <a:solidFill>
                      <a:srgbClr val="00B050"/>
                    </a:solidFill>
                  </a:rPr>
                  <a:t>formato vetorial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chemeClr val="accent2"/>
                    </a:solidFill>
                  </a:rPr>
                  <a:t>Modelo</a:t>
                </a:r>
                <a:endParaRPr lang="pt-BR" b="1" dirty="0">
                  <a:solidFill>
                    <a:schemeClr val="accent2"/>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a:t>
                </a:r>
                <a:r>
                  <a:rPr lang="pt-BR" b="1" i="1" dirty="0">
                    <a:solidFill>
                      <a:srgbClr val="0070C0"/>
                    </a:solidFill>
                  </a:rPr>
                  <a:t>relação matemática</a:t>
                </a:r>
                <a:r>
                  <a:rPr lang="pt-BR" dirty="0"/>
                  <a:t>,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se tem piscina, localização, área, etc. de uma casa e seu valor.</a:t>
                </a:r>
              </a:p>
              <a:p>
                <a:r>
                  <a:rPr lang="pt-BR" b="1" dirty="0">
                    <a:solidFill>
                      <a:srgbClr val="00B050"/>
                    </a:solidFill>
                  </a:rPr>
                  <a:t>Objetivo</a:t>
                </a:r>
                <a:r>
                  <a:rPr lang="pt-BR" dirty="0"/>
                  <a:t>: agilizar o processo de avaliação de propriedades.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r="-1035" b="-1754"/>
                </a:stretch>
              </a:blipFill>
            </p:spPr>
            <p:txBody>
              <a:bodyPr/>
              <a:lstStyle/>
              <a:p>
                <a:r>
                  <a:rPr lang="en-US">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chemeClr val="accent2"/>
                    </a:solidFill>
                  </a:rPr>
                  <a:t>Objetivo</a:t>
                </a:r>
                <a:endParaRPr lang="pt-BR" dirty="0">
                  <a:solidFill>
                    <a:schemeClr val="accent2"/>
                  </a:solidFill>
                </a:endParaRPr>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7030A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foi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1585"/>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solidFill>
                      <a:srgbClr val="0070C0"/>
                    </a:solidFill>
                  </a:rPr>
                  <a:t>vetor coluna</a:t>
                </a:r>
                <a:r>
                  <a:rPr lang="pt-BR" b="1" i="1" dirty="0"/>
                  <a:t>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solidFill>
                      <a:srgbClr val="0070C0"/>
                    </a:solidFill>
                  </a:rPr>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r="-109"/>
                </a:stretch>
              </a:blipFill>
            </p:spPr>
            <p:txBody>
              <a:bodyPr/>
              <a:lstStyle/>
              <a:p>
                <a:r>
                  <a:rPr lang="en-US">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5558841" y="1551214"/>
            <a:ext cx="6485675"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a:t>
            </a:r>
            <a:r>
              <a:rPr lang="pt-BR" b="1" i="1" dirty="0">
                <a:solidFill>
                  <a:srgbClr val="00B050"/>
                </a:solidFill>
              </a:rPr>
              <a:t>minimize o erro de aproximação</a:t>
            </a:r>
            <a:r>
              <a:rPr lang="pt-BR" dirty="0"/>
              <a:t>.</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chemeClr val="accent2"/>
                </a:solidFill>
              </a:rPr>
              <a:t>ajustar seus pesos</a:t>
            </a:r>
            <a:r>
              <a:rPr lang="pt-BR" b="1" i="1" dirty="0">
                <a:solidFill>
                  <a:srgbClr val="00B050"/>
                </a:solidFill>
              </a:rPr>
              <a:t> </a:t>
            </a:r>
            <a:r>
              <a:rPr lang="pt-BR" dirty="0"/>
              <a:t>de forma que o erro seja minimizado.</a:t>
            </a:r>
          </a:p>
          <a:p>
            <a:r>
              <a:rPr lang="pt-BR" dirty="0"/>
              <a:t>Na sequência veremos duas formas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3429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𝑿</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𝒚</m:t>
                        </m:r>
                      </m:oMath>
                    </m:oMathPara>
                  </a14:m>
                  <a:endParaRPr lang="pt-BR" sz="2400" b="1" i="1" dirty="0"/>
                </a:p>
              </p:txBody>
            </p:sp>
          </mc:Choice>
          <mc:Fallback xmlns="">
            <p:sp>
              <p:nvSpPr>
                <p:cNvPr id="14" name="CaixaDeTexto 13">
                  <a:extLst>
                    <a:ext uri="{FF2B5EF4-FFF2-40B4-BE49-F238E27FC236}">
                      <a16:creationId xmlns:a16="http://schemas.microsoft.com/office/drawing/2014/main" id="{6AFC799D-58CB-E1E2-0D69-3033A3F20565}"/>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4"/>
                  <a:stretch>
                    <a:fillRect b="-1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cxnSpLocks/>
              <a:stCxn id="12" idx="3"/>
            </p:cNvCxnSpPr>
            <p:nvPr/>
          </p:nvCxnSpPr>
          <p:spPr>
            <a:xfrm flipH="1" flipV="1">
              <a:off x="2662503" y="2378075"/>
              <a:ext cx="1973288" cy="1076325"/>
            </a:xfrm>
            <a:prstGeom prst="bentConnector3">
              <a:avLst>
                <a:gd name="adj1" fmla="val -11585"/>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
        <p:nvSpPr>
          <p:cNvPr id="5" name="CaixaDeTexto 4">
            <a:extLst>
              <a:ext uri="{FF2B5EF4-FFF2-40B4-BE49-F238E27FC236}">
                <a16:creationId xmlns:a16="http://schemas.microsoft.com/office/drawing/2014/main" id="{C18E8975-8592-CC3B-612B-6E6728CAA35F}"/>
              </a:ext>
            </a:extLst>
          </p:cNvPr>
          <p:cNvSpPr txBox="1"/>
          <p:nvPr/>
        </p:nvSpPr>
        <p:spPr>
          <a:xfrm>
            <a:off x="2848216" y="1658935"/>
            <a:ext cx="2209559" cy="600164"/>
          </a:xfrm>
          <a:prstGeom prst="rect">
            <a:avLst/>
          </a:prstGeom>
          <a:noFill/>
        </p:spPr>
        <p:txBody>
          <a:bodyPr wrap="square" rtlCol="0">
            <a:spAutoFit/>
          </a:bodyPr>
          <a:lstStyle/>
          <a:p>
            <a:pPr algn="ctr"/>
            <a:r>
              <a:rPr lang="pt-BR" sz="1100" b="1" i="1" dirty="0">
                <a:solidFill>
                  <a:schemeClr val="accent2"/>
                </a:solidFill>
              </a:rPr>
              <a:t>Indicação para onde deve-se caminhar </a:t>
            </a:r>
            <a:r>
              <a:rPr lang="pt-BR" sz="1100" dirty="0"/>
              <a:t>no espaço de hipóteses para que o erro seja minimizado</a:t>
            </a:r>
          </a:p>
        </p:txBody>
      </p:sp>
    </p:spTree>
    <p:extLst>
      <p:ext uri="{BB962C8B-B14F-4D97-AF65-F5344CB8AC3E}">
        <p14:creationId xmlns:p14="http://schemas.microsoft.com/office/powerpoint/2010/main" val="168591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428648" y="1825624"/>
                <a:ext cx="6597739" cy="5032375"/>
              </a:xfrm>
            </p:spPr>
            <p:txBody>
              <a:bodyPr>
                <a:normAutofit/>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encontrar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r>
                  <a:rPr lang="pt-BR" dirty="0"/>
                  <a:t> (i.e., não cresce ou decresce mais)</a:t>
                </a:r>
              </a:p>
              <a:p>
                <a:pPr marL="0" indent="0">
                  <a:buNone/>
                </a:pPr>
                <a:endParaRPr lang="pt-BR" sz="1100" dirty="0"/>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428648" y="1825624"/>
                <a:ext cx="6597739" cy="5032375"/>
              </a:xfrm>
              <a:blipFill>
                <a:blip r:embed="rId3"/>
                <a:stretch>
                  <a:fillRect l="-1664" t="-1937" r="-1479"/>
                </a:stretch>
              </a:blipFill>
            </p:spPr>
            <p:txBody>
              <a:bodyPr/>
              <a:lstStyle/>
              <a:p>
                <a:r>
                  <a:rPr lang="en-US">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6987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73"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05300"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388566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22771" y="1825624"/>
                <a:ext cx="6703616" cy="5032375"/>
              </a:xfrm>
            </p:spPr>
            <p:txBody>
              <a:bodyPr>
                <a:normAutofit/>
              </a:bodyPr>
              <a:lstStyle/>
              <a:p>
                <a:r>
                  <a:rPr lang="pt-BR" b="0" i="0" dirty="0"/>
                  <a:t>A resolução da derivada também é interpretada como sendo o </a:t>
                </a:r>
                <a:r>
                  <a:rPr lang="pt-BR" b="1" i="1" dirty="0">
                    <a:solidFill>
                      <a:srgbClr val="7030A0"/>
                    </a:solidFill>
                  </a:rPr>
                  <a:t>ponto</a:t>
                </a:r>
                <a:r>
                  <a:rPr lang="pt-BR" b="0" i="0" dirty="0"/>
                  <a:t> onde a</a:t>
                </a:r>
                <a:r>
                  <a:rPr lang="pt-BR" dirty="0"/>
                  <a:t> </a:t>
                </a:r>
                <a:r>
                  <a:rPr lang="pt-BR" b="1" i="1" dirty="0">
                    <a:solidFill>
                      <a:srgbClr val="00B050"/>
                    </a:solidFill>
                  </a:rPr>
                  <a:t>inclinação de um </a:t>
                </a:r>
                <a:r>
                  <a:rPr lang="pt-BR" b="1" i="1" dirty="0">
                    <a:solidFill>
                      <a:schemeClr val="accent2"/>
                    </a:solidFill>
                  </a:rPr>
                  <a:t>hiperplano</a:t>
                </a:r>
                <a:r>
                  <a:rPr lang="pt-BR" b="1" i="1" dirty="0">
                    <a:solidFill>
                      <a:srgbClr val="00B050"/>
                    </a:solidFill>
                  </a:rPr>
                  <a:t> (e.g., reta na figura ao lado) tangente à função de erro é </a:t>
                </a:r>
                <a:r>
                  <a:rPr lang="pt-BR" b="1" i="1" dirty="0">
                    <a:solidFill>
                      <a:schemeClr val="accent2"/>
                    </a:solidFill>
                  </a:rPr>
                  <a:t>nula</a:t>
                </a:r>
                <a:r>
                  <a:rPr lang="pt-BR" b="0" i="0" dirty="0"/>
                  <a:t>.</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b="0" i="0" dirty="0"/>
              </a:p>
              <a:p>
                <a:r>
                  <a:rPr lang="pt-BR" b="0" i="0" dirty="0"/>
                  <a:t>Após aplicarmos a derivada parcial, ch</a:t>
                </a:r>
                <a:r>
                  <a:rPr lang="pt-BR" dirty="0"/>
                  <a:t>egamos à seguinte equação</a:t>
                </a:r>
              </a:p>
              <a:p>
                <a:pPr marL="0" indent="0">
                  <a:buNone/>
                </a:pPr>
                <a:endParaRPr lang="pt-BR" sz="1000"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322771" y="1825624"/>
                <a:ext cx="6703616" cy="5032375"/>
              </a:xfrm>
              <a:blipFill>
                <a:blip r:embed="rId3"/>
                <a:stretch>
                  <a:fillRect l="-1636" t="-1937" r="-909"/>
                </a:stretch>
              </a:blipFill>
            </p:spPr>
            <p:txBody>
              <a:bodyPr/>
              <a:lstStyle/>
              <a:p>
                <a:r>
                  <a:rPr lang="en-US">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79498"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98"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14925"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267933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o </a:t>
            </a:r>
            <a:r>
              <a:rPr lang="pt-BR" b="1" i="1" dirty="0">
                <a:solidFill>
                  <a:srgbClr val="7030A0"/>
                </a:solidFill>
              </a:rPr>
              <a:t>ponto</a:t>
            </a:r>
            <a:r>
              <a:rPr lang="pt-BR" dirty="0"/>
              <a:t> onde a </a:t>
            </a:r>
            <a:r>
              <a:rPr lang="pt-BR" b="1" i="1" dirty="0">
                <a:solidFill>
                  <a:schemeClr val="accent2"/>
                </a:solidFill>
              </a:rPr>
              <a:t>taxa de variação da função de erro é nula</a:t>
            </a:r>
            <a:r>
              <a:rPr lang="pt-BR" dirty="0"/>
              <a:t> pode ocorrer tanto em um </a:t>
            </a:r>
            <a:r>
              <a:rPr lang="pt-BR" b="1" i="1" dirty="0">
                <a:solidFill>
                  <a:srgbClr val="7030A0"/>
                </a:solidFill>
              </a:rPr>
              <a:t>mínimo</a:t>
            </a:r>
            <a:r>
              <a:rPr lang="pt-BR" dirty="0"/>
              <a:t> quanto em um </a:t>
            </a:r>
            <a:r>
              <a:rPr lang="pt-BR" b="1" i="1" dirty="0">
                <a:solidFill>
                  <a:srgbClr val="7030A0"/>
                </a:solidFill>
              </a:rPr>
              <a:t>máximo</a:t>
            </a:r>
            <a:r>
              <a:rPr lang="pt-BR" dirty="0"/>
              <a:t> da </a:t>
            </a:r>
            <a:r>
              <a:rPr lang="pt-BR" b="1" i="1" dirty="0"/>
              <a:t>função</a:t>
            </a:r>
            <a:r>
              <a:rPr lang="pt-BR" dirty="0"/>
              <a:t>,</a:t>
            </a:r>
            <a:r>
              <a:rPr lang="pt-BR" b="1" i="1" dirty="0"/>
              <a:t> </a:t>
            </a:r>
            <a:r>
              <a:rPr lang="pt-BR" dirty="0"/>
              <a:t>pois a inclinação da reta tangente é nula em ambos os casos.</a:t>
            </a:r>
          </a:p>
          <a:p>
            <a:r>
              <a:rPr lang="pt-BR" dirty="0"/>
              <a:t>Entretanto,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pPr lvl="1">
              <a:buFont typeface="Wingdings" panose="05000000000000000000" pitchFamily="2" charset="2"/>
              <a:buChar char="§"/>
            </a:pPr>
            <a:r>
              <a:rPr lang="pt-BR" dirty="0"/>
              <a:t>Ponto de mínimo.</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
        <p:nvSpPr>
          <p:cNvPr id="4" name="CaixaDeTexto 3">
            <a:extLst>
              <a:ext uri="{FF2B5EF4-FFF2-40B4-BE49-F238E27FC236}">
                <a16:creationId xmlns:a16="http://schemas.microsoft.com/office/drawing/2014/main" id="{0E4C71D1-50EA-A2EC-9A23-91169617C043}"/>
              </a:ext>
            </a:extLst>
          </p:cNvPr>
          <p:cNvSpPr txBox="1"/>
          <p:nvPr/>
        </p:nvSpPr>
        <p:spPr>
          <a:xfrm>
            <a:off x="3299972" y="5892711"/>
            <a:ext cx="1170428" cy="600164"/>
          </a:xfrm>
          <a:prstGeom prst="rect">
            <a:avLst/>
          </a:prstGeom>
          <a:noFill/>
        </p:spPr>
        <p:txBody>
          <a:bodyPr wrap="square" rtlCol="0">
            <a:spAutoFit/>
          </a:bodyPr>
          <a:lstStyle/>
          <a:p>
            <a:pPr algn="ctr"/>
            <a:r>
              <a:rPr lang="pt-BR" sz="1100" dirty="0"/>
              <a:t>Peso ótimo, i.e., que minimiza a função de erro</a:t>
            </a:r>
          </a:p>
        </p:txBody>
      </p:sp>
      <p:cxnSp>
        <p:nvCxnSpPr>
          <p:cNvPr id="6" name="Conector de Seta Reta 5">
            <a:extLst>
              <a:ext uri="{FF2B5EF4-FFF2-40B4-BE49-F238E27FC236}">
                <a16:creationId xmlns:a16="http://schemas.microsoft.com/office/drawing/2014/main" id="{47EF2106-10D5-9DFC-30FB-16D95F71A5FB}"/>
              </a:ext>
            </a:extLst>
          </p:cNvPr>
          <p:cNvCxnSpPr>
            <a:cxnSpLocks/>
            <a:stCxn id="4" idx="0"/>
          </p:cNvCxnSpPr>
          <p:nvPr/>
        </p:nvCxnSpPr>
        <p:spPr>
          <a:xfrm flipV="1">
            <a:off x="3885186" y="5344160"/>
            <a:ext cx="0" cy="5485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73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a:t>
                </a:r>
                <a:r>
                  <a:rPr lang="pt-BR" b="1" i="1" dirty="0">
                    <a:solidFill>
                      <a:srgbClr val="0070C0"/>
                    </a:solidFill>
                  </a:rPr>
                  <a:t>nula</a:t>
                </a:r>
                <a:r>
                  <a:rPr lang="pt-BR" b="1" i="1" dirty="0"/>
                  <a:t>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a:t>
                </a:r>
                <a:r>
                  <a:rPr lang="pt-BR" b="1" i="1" dirty="0">
                    <a:solidFill>
                      <a:srgbClr val="0070C0"/>
                    </a:solidFill>
                  </a:rPr>
                  <a:t>mapeamento</a:t>
                </a:r>
                <a:r>
                  <a:rPr lang="pt-BR" dirty="0"/>
                  <a:t>,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en-US">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a:t>
                </a:r>
                <a14:m>
                  <m:oMath xmlns:m="http://schemas.openxmlformats.org/officeDocument/2006/math">
                    <m:r>
                      <a:rPr lang="pt-BR" b="1" i="1">
                        <a:latin typeface="Cambria Math" panose="02040503050406030204" pitchFamily="18" charset="0"/>
                      </a:rPr>
                      <m:t>𝑿</m:t>
                    </m:r>
                  </m:oMath>
                </a14:m>
                <a:r>
                  <a:rPr lang="pt-BR" dirty="0"/>
                  <a:t>,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𝒂</m:t>
                        </m:r>
                      </m:e>
                      <m:sub>
                        <m:r>
                          <m:rPr>
                            <m:sty m:val="p"/>
                          </m:rPr>
                          <a:rPr lang="pt-BR" b="0" i="0" smtClean="0">
                            <a:latin typeface="Cambria Math" panose="02040503050406030204" pitchFamily="18" charset="0"/>
                          </a:rPr>
                          <m:t>opt</m:t>
                        </m:r>
                      </m:sub>
                    </m:sSub>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(i.e., de treinamento),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m:rPr>
                            <m:sty m:val="p"/>
                          </m:rPr>
                          <a:rPr lang="pt-BR">
                            <a:latin typeface="Cambria Math" panose="02040503050406030204" pitchFamily="18" charset="0"/>
                          </a:rPr>
                          <m:t>opt</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35119"/>
            <a:ext cx="3400426" cy="508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3A5225D-372A-9882-4C39-014E09F73C23}"/>
              </a:ext>
            </a:extLst>
          </p:cNvPr>
          <p:cNvSpPr txBox="1"/>
          <p:nvPr/>
        </p:nvSpPr>
        <p:spPr>
          <a:xfrm>
            <a:off x="2428240" y="3817418"/>
            <a:ext cx="1838960" cy="600164"/>
          </a:xfrm>
          <a:prstGeom prst="rect">
            <a:avLst/>
          </a:prstGeom>
          <a:noFill/>
        </p:spPr>
        <p:txBody>
          <a:bodyPr wrap="square" rtlCol="0">
            <a:spAutoFit/>
          </a:bodyPr>
          <a:lstStyle/>
          <a:p>
            <a:pPr algn="ctr"/>
            <a:r>
              <a:rPr lang="pt-BR" sz="1100" dirty="0"/>
              <a:t>Conjunto de pesos correspondente ao ponto mais baixo da função de erro</a:t>
            </a:r>
          </a:p>
        </p:txBody>
      </p:sp>
      <p:cxnSp>
        <p:nvCxnSpPr>
          <p:cNvPr id="7" name="Conector de Seta Reta 6">
            <a:extLst>
              <a:ext uri="{FF2B5EF4-FFF2-40B4-BE49-F238E27FC236}">
                <a16:creationId xmlns:a16="http://schemas.microsoft.com/office/drawing/2014/main" id="{7BA61BF2-6AB1-C56A-1E7D-68D6833A28C4}"/>
              </a:ext>
            </a:extLst>
          </p:cNvPr>
          <p:cNvCxnSpPr/>
          <p:nvPr/>
        </p:nvCxnSpPr>
        <p:spPr>
          <a:xfrm>
            <a:off x="4099243" y="4114799"/>
            <a:ext cx="650240" cy="2357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6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a:t>
                </a:r>
                <a:r>
                  <a:rPr lang="pt-BR" b="1" i="1" dirty="0">
                    <a:solidFill>
                      <a:srgbClr val="7030A0"/>
                    </a:solidFill>
                  </a:rPr>
                  <a:t>equação normal </a:t>
                </a:r>
                <a:r>
                  <a:rPr lang="pt-BR" dirty="0"/>
                  <a:t>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a:t>
                </a:r>
                <a:r>
                  <a:rPr lang="pt-BR" b="1" i="1" dirty="0">
                    <a:solidFill>
                      <a:srgbClr val="7030A0"/>
                    </a:solidFill>
                  </a:rPr>
                  <a:t>equação normal</a:t>
                </a:r>
                <a:r>
                  <a:rPr lang="pt-BR" dirty="0"/>
                  <a:t> só funciona para sistemas </a:t>
                </a:r>
                <a:r>
                  <a:rPr lang="pt-BR" b="1" i="1" dirty="0"/>
                  <a:t>determinados</a:t>
                </a:r>
                <a:r>
                  <a:rPr lang="pt-BR" dirty="0"/>
                  <a:t> </a:t>
                </a:r>
                <a:r>
                  <a:rPr lang="pt-BR" b="1" i="1" dirty="0"/>
                  <a:t>ou</a:t>
                </a:r>
                <a:r>
                  <a:rPr lang="pt-BR" dirty="0"/>
                  <a:t>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8235404" y="6492875"/>
            <a:ext cx="3956596" cy="338554"/>
          </a:xfrm>
          <a:prstGeom prst="rect">
            <a:avLst/>
          </a:prstGeom>
        </p:spPr>
        <p:txBody>
          <a:bodyPr wrap="none">
            <a:spAutoFit/>
          </a:bodyPr>
          <a:lstStyle/>
          <a:p>
            <a:r>
              <a:rPr lang="pt-BR" sz="1600" b="1" dirty="0">
                <a:solidFill>
                  <a:srgbClr val="00B0F0"/>
                </a:solidFill>
                <a:hlinkClick r:id="rId4"/>
              </a:rPr>
              <a:t>Exemplo: normal_equation_example1.ipynb</a:t>
            </a:r>
            <a:endParaRPr lang="pt-BR" sz="1600"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lnSpcReduction="10000"/>
              </a:bodyPr>
              <a:lstStyle/>
              <a:p>
                <a:r>
                  <a:rPr lang="pt-BR" dirty="0"/>
                  <a:t>Notem que o EQM é </a:t>
                </a:r>
                <a:r>
                  <a:rPr lang="pt-BR" b="1" i="1" dirty="0">
                    <a:solidFill>
                      <a:srgbClr val="FF0000"/>
                    </a:solidFill>
                  </a:rPr>
                  <a:t>função do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pois o </a:t>
                </a:r>
                <a:r>
                  <a:rPr lang="pt-BR" b="1" i="1" dirty="0">
                    <a:solidFill>
                      <a:srgbClr val="00B050"/>
                    </a:solidFill>
                  </a:rPr>
                  <a:t>conjunto de exemplos é fixo (dado do problema)</a:t>
                </a:r>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a:t>
                </a:r>
                <a:r>
                  <a:rPr lang="pt-BR" b="1" i="1" dirty="0">
                    <a:solidFill>
                      <a:srgbClr val="0070C0"/>
                    </a:solidFill>
                  </a:rPr>
                  <a:t>plotarmos esses erros em função dos pesos</a:t>
                </a:r>
                <a:r>
                  <a:rPr lang="pt-BR" dirty="0"/>
                  <a:t>, nos obtemos uma superfície chamada de </a:t>
                </a:r>
                <a:r>
                  <a:rPr lang="pt-BR" b="1" i="1" dirty="0">
                    <a:solidFill>
                      <a:srgbClr val="7030A0"/>
                    </a:solidFill>
                  </a:rPr>
                  <a:t>superfície de erro</a:t>
                </a:r>
                <a:r>
                  <a:rPr lang="pt-BR" dirty="0"/>
                  <a:t>.</a:t>
                </a:r>
              </a:p>
            </p:txBody>
          </p:sp>
        </mc:Choice>
        <mc:Fallback>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2663"/>
                </a:stretch>
              </a:blipFill>
            </p:spPr>
            <p:txBody>
              <a:bodyPr/>
              <a:lstStyle/>
              <a:p>
                <a:r>
                  <a:rPr lang="en-US">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Que formato vocês acham que essa superfície tem?</a:t>
            </a:r>
          </a:p>
          <a:p>
            <a:endParaRPr lang="pt-BR" sz="4800" dirty="0"/>
          </a:p>
          <a:p>
            <a:pPr marL="0" indent="0" algn="ctr">
              <a:buNone/>
            </a:pPr>
            <a:endParaRPr lang="pt-BR" sz="4800" b="1" i="1" dirty="0"/>
          </a:p>
          <a:p>
            <a:pPr algn="ctr"/>
            <a:endParaRPr lang="pt-BR" sz="4800" i="1" dirty="0"/>
          </a:p>
        </p:txBody>
      </p:sp>
    </p:spTree>
    <p:extLst>
      <p:ext uri="{BB962C8B-B14F-4D97-AF65-F5344CB8AC3E}">
        <p14:creationId xmlns:p14="http://schemas.microsoft.com/office/powerpoint/2010/main" val="3839133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0514632D-C4AC-E578-1FC4-A89A514DFE1C}"/>
              </a:ext>
            </a:extLst>
          </p:cNvPr>
          <p:cNvGrpSpPr/>
          <p:nvPr/>
        </p:nvGrpSpPr>
        <p:grpSpPr>
          <a:xfrm>
            <a:off x="9606454" y="2669774"/>
            <a:ext cx="2585546" cy="1067470"/>
            <a:chOff x="9606454" y="3179912"/>
            <a:chExt cx="2585546" cy="1067470"/>
          </a:xfrm>
        </p:grpSpPr>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4288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a:t>
            </a:r>
            <a:r>
              <a:rPr lang="pt-BR" b="1" i="1" dirty="0">
                <a:solidFill>
                  <a:srgbClr val="0070C0"/>
                </a:solidFill>
              </a:rPr>
              <a:t>superfície de erro para uma função hipótese com apenas um peso</a:t>
            </a:r>
            <a:r>
              <a:rPr lang="pt-BR" dirty="0"/>
              <a:t>.</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a:t>
                </a:r>
                <a:r>
                  <a:rPr lang="pt-BR" b="1" i="1" dirty="0">
                    <a:solidFill>
                      <a:srgbClr val="00B050"/>
                    </a:solidFill>
                  </a:rPr>
                  <a:t>um</a:t>
                </a:r>
                <a:r>
                  <a:rPr lang="pt-BR" dirty="0"/>
                  <a:t>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 (i.e., o </a:t>
                </a:r>
                <a:r>
                  <a:rPr lang="pt-BR" b="1" i="1" dirty="0">
                    <a:solidFill>
                      <a:srgbClr val="7030A0"/>
                    </a:solidFill>
                  </a:rPr>
                  <a:t>vértice</a:t>
                </a:r>
                <a:r>
                  <a:rPr lang="pt-BR" dirty="0"/>
                  <a:t> da parábola).</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têm erro maior.</a:t>
                </a:r>
              </a:p>
            </p:txBody>
          </p:sp>
        </mc:Choice>
        <mc:Fallback>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r="-187"/>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4976262" y="1825624"/>
                <a:ext cx="7005532" cy="5032375"/>
              </a:xfrm>
            </p:spPr>
            <p:txBody>
              <a:bodyPr>
                <a:normAutofit lnSpcReduction="10000"/>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é encontrado</a:t>
                </a:r>
              </a:p>
              <a:p>
                <a:pPr lvl="1">
                  <a:buFont typeface="Wingdings" panose="05000000000000000000" pitchFamily="2" charset="2"/>
                  <a:buChar char="§"/>
                </a:pPr>
                <a:r>
                  <a:rPr lang="pt-BR" dirty="0"/>
                  <a:t>através da </a:t>
                </a:r>
                <a:r>
                  <a:rPr lang="pt-BR" b="1" i="1" dirty="0">
                    <a:solidFill>
                      <a:srgbClr val="7030A0"/>
                    </a:solidFill>
                  </a:rPr>
                  <a:t>equação normal</a:t>
                </a:r>
                <a:r>
                  <a:rPr lang="pt-BR" dirty="0"/>
                  <a:t>.</a:t>
                </a:r>
              </a:p>
              <a:p>
                <a:pPr lvl="1">
                  <a:buFont typeface="Wingdings" panose="05000000000000000000" pitchFamily="2" charset="2"/>
                  <a:buChar char="§"/>
                </a:pP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a:p>
                <a:pPr lvl="1">
                  <a:buFont typeface="Wingdings" panose="05000000000000000000" pitchFamily="2" charset="2"/>
                  <a:buChar char="§"/>
                </a:pPr>
                <a:r>
                  <a:rPr lang="pt-BR" dirty="0"/>
                  <a:t>ou através de um </a:t>
                </a:r>
                <a:r>
                  <a:rPr lang="pt-BR" b="1" i="1" dirty="0">
                    <a:solidFill>
                      <a:srgbClr val="0070C0"/>
                    </a:solidFill>
                  </a:rPr>
                  <a:t>algoritmo de otimização iterativo</a:t>
                </a:r>
                <a:r>
                  <a:rPr lang="pt-BR" dirty="0"/>
                  <a:t> que caminha sempre em direção à parte mais baixa da superfície.</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4976262" y="1825624"/>
                <a:ext cx="7005532" cy="5032375"/>
              </a:xfrm>
              <a:blipFill>
                <a:blip r:embed="rId3"/>
                <a:stretch>
                  <a:fillRect l="-1565" t="-2663" r="-2261" b="-169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248497"/>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da superfície ter </a:t>
            </a:r>
            <a:r>
              <a:rPr lang="pt-BR" b="1" i="1" dirty="0">
                <a:solidFill>
                  <a:srgbClr val="7030A0"/>
                </a:solidFill>
              </a:rPr>
              <a:t>apenas um único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dada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1169551"/>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 i.e., as estimativas de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2</m:t>
                        </m:r>
                      </m:sub>
                    </m:sSub>
                  </m:oMath>
                </a14:m>
                <a:r>
                  <a:rPr lang="pt-BR" sz="1400" dirty="0"/>
                  <a:t>.</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1169551"/>
              </a:xfrm>
              <a:prstGeom prst="rect">
                <a:avLst/>
              </a:prstGeom>
              <a:blipFill>
                <a:blip r:embed="rId5"/>
                <a:stretch>
                  <a:fillRect l="-228" t="-1042" r="-1598" b="-4167"/>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C16A22-1E29-D959-69D9-364EB3DA7640}"/>
              </a:ext>
            </a:extLst>
          </p:cNvPr>
          <p:cNvSpPr>
            <a:spLocks noGrp="1"/>
          </p:cNvSpPr>
          <p:nvPr>
            <p:ph idx="1"/>
          </p:nvPr>
        </p:nvSpPr>
        <p:spPr>
          <a:xfrm>
            <a:off x="838200" y="2593975"/>
            <a:ext cx="10515600" cy="1670050"/>
          </a:xfrm>
        </p:spPr>
        <p:txBody>
          <a:bodyPr>
            <a:normAutofit/>
          </a:bodyPr>
          <a:lstStyle/>
          <a:p>
            <a:pPr marL="0" indent="0" algn="ctr">
              <a:buNone/>
            </a:pPr>
            <a:r>
              <a:rPr lang="pt-BR" sz="4800" i="1" dirty="0"/>
              <a:t>Como podemos resolver esses problemas de estimação?</a:t>
            </a:r>
          </a:p>
        </p:txBody>
      </p:sp>
    </p:spTree>
    <p:extLst>
      <p:ext uri="{BB962C8B-B14F-4D97-AF65-F5344CB8AC3E}">
        <p14:creationId xmlns:p14="http://schemas.microsoft.com/office/powerpoint/2010/main" val="38307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a:t>
                </a:r>
                <a:r>
                  <a:rPr lang="pt-BR" b="1" i="1" dirty="0">
                    <a:solidFill>
                      <a:srgbClr val="FF0000"/>
                    </a:solidFill>
                  </a:rPr>
                  <a:t>procurando por sua parte mais baixa</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1026" name="Picture 2">
            <a:extLst>
              <a:ext uri="{FF2B5EF4-FFF2-40B4-BE49-F238E27FC236}">
                <a16:creationId xmlns:a16="http://schemas.microsoft.com/office/drawing/2014/main" id="{2A013E68-AFE9-7994-025D-3D88DC613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638425" y="4210050"/>
            <a:ext cx="590819" cy="736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457825" y="1825624"/>
                <a:ext cx="6608051" cy="5032375"/>
              </a:xfrm>
            </p:spPr>
            <p:txBody>
              <a:bodyPr>
                <a:normAutofit/>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Para este exemplo, onde temos dois atributos, a </a:t>
                </a:r>
                <a:r>
                  <a:rPr lang="pt-BR" b="1" i="1" dirty="0">
                    <a:solidFill>
                      <a:srgbClr val="00B050"/>
                    </a:solidFill>
                  </a:rPr>
                  <a:t>superfície de erro</a:t>
                </a:r>
                <a:r>
                  <a:rPr lang="pt-BR" dirty="0"/>
                  <a:t> é </a:t>
                </a:r>
                <a:r>
                  <a:rPr lang="pt-BR" b="1" i="1" dirty="0">
                    <a:solidFill>
                      <a:srgbClr val="7030A0"/>
                    </a:solidFill>
                  </a:rPr>
                  <a:t>representada por uma figura em 3 dimensões</a:t>
                </a:r>
                <a:r>
                  <a:rPr lang="pt-BR" dirty="0"/>
                  <a:t>,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5457825" y="1825624"/>
                <a:ext cx="6608051" cy="5032375"/>
              </a:xfrm>
              <a:blipFill>
                <a:blip r:embed="rId3"/>
                <a:stretch>
                  <a:fillRect l="-1661" t="-1937" r="-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686806" y="1835149"/>
            <a:ext cx="6379070" cy="5032375"/>
          </a:xfrm>
        </p:spPr>
        <p:txBody>
          <a:bodyPr>
            <a:normAutofit lnSpcReduction="10000"/>
          </a:bodyPr>
          <a:lstStyle/>
          <a:p>
            <a:r>
              <a:rPr lang="pt-BR" dirty="0"/>
              <a:t>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a:p>
            <a:r>
              <a:rPr lang="pt-BR" dirty="0"/>
              <a:t>O </a:t>
            </a:r>
            <a:r>
              <a:rPr lang="pt-BR" b="1" i="1" dirty="0"/>
              <a:t>mínimo global </a:t>
            </a:r>
            <a:r>
              <a:rPr lang="pt-BR" dirty="0"/>
              <a:t>é ponto mais baixo da superfície e nos dá a solução ótima.</a:t>
            </a:r>
          </a:p>
          <a:p>
            <a:r>
              <a:rPr lang="pt-BR" b="1" i="1" dirty="0">
                <a:solidFill>
                  <a:srgbClr val="7030A0"/>
                </a:solidFill>
              </a:rPr>
              <a:t>Observações</a:t>
            </a:r>
            <a:r>
              <a:rPr lang="pt-BR" dirty="0"/>
              <a:t> </a:t>
            </a:r>
          </a:p>
          <a:p>
            <a:pPr lvl="1">
              <a:buFont typeface="Wingdings" panose="05000000000000000000" pitchFamily="2" charset="2"/>
              <a:buChar char="§"/>
            </a:pPr>
            <a:r>
              <a:rPr lang="pt-BR" dirty="0"/>
              <a:t>Só conseguimos encontrar o ponto de mínimo de </a:t>
            </a:r>
            <a:r>
              <a:rPr lang="pt-BR" b="1" i="1" dirty="0">
                <a:solidFill>
                  <a:srgbClr val="7030A0"/>
                </a:solidFill>
              </a:rPr>
              <a:t>forma visual </a:t>
            </a:r>
            <a:r>
              <a:rPr lang="pt-BR" dirty="0"/>
              <a:t>se tivermos funções hipóteses com até 2 atributos.</a:t>
            </a:r>
          </a:p>
          <a:p>
            <a:pPr lvl="1">
              <a:buFont typeface="Wingdings" panose="05000000000000000000" pitchFamily="2" charset="2"/>
              <a:buChar char="§"/>
            </a:pPr>
            <a:r>
              <a:rPr lang="pt-BR" dirty="0"/>
              <a:t>Além disso, é uma </a:t>
            </a:r>
            <a:r>
              <a:rPr lang="pt-BR" b="1" i="1" dirty="0">
                <a:solidFill>
                  <a:srgbClr val="7030A0"/>
                </a:solidFill>
              </a:rPr>
              <a:t>solução com altíssima complexidade computacional</a:t>
            </a:r>
            <a:r>
              <a:rPr lang="pt-BR" dirty="0"/>
              <a:t>, pois usa a força bruta para encontrar o ponto ótimo.</a:t>
            </a:r>
          </a:p>
          <a:p>
            <a:pPr lvl="1">
              <a:buFont typeface="Wingdings" panose="05000000000000000000" pitchFamily="2" charset="2"/>
              <a:buChar char="§"/>
            </a:pPr>
            <a:r>
              <a:rPr lang="pt-BR" dirty="0"/>
              <a:t>Assim, em geral, usamos a forma fechada.</a:t>
            </a:r>
          </a:p>
        </p:txBody>
      </p:sp>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00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contorno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plotamos a partir dos resultados obtidos para plotar a superfície de erro é chamada de </a:t>
                </a:r>
                <a:r>
                  <a:rPr lang="pt-BR" b="1" i="1" dirty="0">
                    <a:solidFill>
                      <a:srgbClr val="00B050"/>
                    </a:solidFill>
                  </a:rPr>
                  <a:t>superfície de contorno</a:t>
                </a:r>
                <a:r>
                  <a:rPr lang="pt-BR" dirty="0"/>
                  <a:t>.</a:t>
                </a:r>
              </a:p>
              <a:p>
                <a:pPr marL="285750" indent="-285750"/>
                <a:r>
                  <a:rPr lang="pt-BR" dirty="0"/>
                  <a:t>Uma superfície de contorno contém várias </a:t>
                </a:r>
                <a:r>
                  <a:rPr lang="pt-BR" b="1" i="1" dirty="0">
                    <a:solidFill>
                      <a:srgbClr val="7030A0"/>
                    </a:solidFill>
                  </a:rPr>
                  <a:t>linhas de contorno</a:t>
                </a:r>
                <a:r>
                  <a:rPr lang="pt-BR" dirty="0"/>
                  <a:t>.</a:t>
                </a:r>
              </a:p>
              <a:p>
                <a:pPr lvl="1">
                  <a:buFont typeface="Wingdings" panose="05000000000000000000" pitchFamily="2" charset="2"/>
                  <a:buChar char="§"/>
                </a:pPr>
                <a:r>
                  <a:rPr lang="pt-BR" dirty="0"/>
                  <a:t>Uma </a:t>
                </a:r>
                <a:r>
                  <a:rPr lang="pt-BR" b="1" i="1" dirty="0"/>
                  <a:t>linha de contorno </a:t>
                </a:r>
                <a:r>
                  <a:rPr lang="pt-BR" dirty="0"/>
                  <a:t>é uma </a:t>
                </a:r>
                <a:r>
                  <a:rPr lang="pt-BR" b="1" i="1" dirty="0"/>
                  <a:t>curva ao longo da qual uma função tem um valor constante</a:t>
                </a:r>
                <a:r>
                  <a:rPr lang="pt-BR" dirty="0"/>
                  <a:t>. </a:t>
                </a:r>
              </a:p>
              <a:p>
                <a:r>
                  <a:rPr lang="pt-BR" dirty="0"/>
                  <a:t>Na superfície de erro, cada linha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mesma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r="-776"/>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o número de entradas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passar de 1 para 2,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 imagens, onde cada imagem tem em média 256x256= 65536 </a:t>
                </a:r>
                <a:r>
                  <a:rPr lang="pt-BR" i="1" dirty="0"/>
                  <a:t>pixels</a:t>
                </a:r>
                <a:r>
                  <a:rPr lang="pt-BR" dirty="0"/>
                  <a:t> e cada </a:t>
                </a:r>
                <a:r>
                  <a:rPr lang="pt-BR" i="1" dirty="0"/>
                  <a:t>pixel</a:t>
                </a:r>
                <a:r>
                  <a:rPr lang="pt-BR" dirty="0"/>
                  <a:t> é um atributo.</a:t>
                </a:r>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25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450382" y="1825624"/>
            <a:ext cx="6576517" cy="5032375"/>
          </a:xfrm>
        </p:spPr>
        <p:txBody>
          <a:bodyPr>
            <a:normAutofit/>
          </a:bodyPr>
          <a:lstStyle/>
          <a:p>
            <a:r>
              <a:rPr lang="pt-BR" dirty="0"/>
              <a:t>Podemos usar </a:t>
            </a:r>
            <a:r>
              <a:rPr lang="pt-BR" b="1" i="1" dirty="0">
                <a:solidFill>
                  <a:srgbClr val="7030A0"/>
                </a:solidFill>
              </a:rPr>
              <a:t>algoritmos de otimização </a:t>
            </a:r>
            <a:r>
              <a:rPr lang="pt-BR" b="1" i="1" dirty="0">
                <a:solidFill>
                  <a:srgbClr val="FF0000"/>
                </a:solidFill>
              </a:rPr>
              <a:t>iterativos</a:t>
            </a:r>
            <a:r>
              <a:rPr lang="pt-BR" dirty="0"/>
              <a:t>.</a:t>
            </a:r>
          </a:p>
          <a:p>
            <a:r>
              <a:rPr lang="pt-BR" dirty="0"/>
              <a:t>Eles têm </a:t>
            </a:r>
            <a:r>
              <a:rPr lang="pt-BR" b="1" i="1" dirty="0">
                <a:solidFill>
                  <a:srgbClr val="00B050"/>
                </a:solidFill>
              </a:rPr>
              <a:t>complexidade menor e ajustável</a:t>
            </a:r>
            <a:r>
              <a:rPr lang="pt-BR" dirty="0"/>
              <a:t> e são </a:t>
            </a:r>
            <a:r>
              <a:rPr lang="pt-BR" b="1" i="1" dirty="0">
                <a:solidFill>
                  <a:srgbClr val="00B050"/>
                </a:solidFill>
              </a:rPr>
              <a:t>flexíveis</a:t>
            </a:r>
            <a:r>
              <a:rPr lang="pt-BR" dirty="0"/>
              <a:t> o suficiente para trabalhar com modelos lineares e não lineares.</a:t>
            </a:r>
          </a:p>
          <a:p>
            <a:r>
              <a:rPr lang="pt-BR" dirty="0"/>
              <a:t>Esses algoritmos “</a:t>
            </a:r>
            <a:r>
              <a:rPr lang="pt-BR" b="1" i="1" dirty="0">
                <a:solidFill>
                  <a:srgbClr val="00B050"/>
                </a:solidFill>
              </a:rPr>
              <a:t>procuram</a:t>
            </a:r>
            <a:r>
              <a:rPr lang="pt-BR" dirty="0"/>
              <a:t>” de forma </a:t>
            </a:r>
            <a:r>
              <a:rPr lang="pt-BR" b="1" i="1" dirty="0">
                <a:solidFill>
                  <a:srgbClr val="00B050"/>
                </a:solidFill>
              </a:rPr>
              <a:t>iterativa</a:t>
            </a:r>
            <a:r>
              <a:rPr lang="pt-BR" dirty="0"/>
              <a:t> o </a:t>
            </a:r>
            <a:r>
              <a:rPr lang="pt-BR" b="1" i="1" dirty="0">
                <a:solidFill>
                  <a:schemeClr val="accent2"/>
                </a:solidFill>
              </a:rPr>
              <a:t>ponto mais baixo da superfície de erro</a:t>
            </a:r>
            <a:r>
              <a:rPr lang="pt-BR" dirty="0"/>
              <a:t>, ou seja, o ponto que nos dá os </a:t>
            </a:r>
            <a:r>
              <a:rPr lang="pt-BR" b="1" i="1" dirty="0">
                <a:solidFill>
                  <a:schemeClr val="accent1"/>
                </a:solidFill>
              </a:rPr>
              <a:t>pesos ótimos</a:t>
            </a:r>
            <a:r>
              <a:rPr lang="pt-BR" dirty="0"/>
              <a:t>.</a:t>
            </a:r>
          </a:p>
        </p:txBody>
      </p:sp>
      <p:grpSp>
        <p:nvGrpSpPr>
          <p:cNvPr id="4" name="Agrupar 3">
            <a:extLst>
              <a:ext uri="{FF2B5EF4-FFF2-40B4-BE49-F238E27FC236}">
                <a16:creationId xmlns:a16="http://schemas.microsoft.com/office/drawing/2014/main" id="{CFB2D7EF-7184-FAB6-F33B-8286476EAD97}"/>
              </a:ext>
            </a:extLst>
          </p:cNvPr>
          <p:cNvGrpSpPr/>
          <p:nvPr/>
        </p:nvGrpSpPr>
        <p:grpSpPr>
          <a:xfrm>
            <a:off x="838200" y="2091304"/>
            <a:ext cx="4381189" cy="4083507"/>
            <a:chOff x="55618" y="2251324"/>
            <a:chExt cx="4381189" cy="4083507"/>
          </a:xfrm>
        </p:grpSpPr>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97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671632" y="1825624"/>
            <a:ext cx="6355267" cy="5032375"/>
          </a:xfrm>
        </p:spPr>
        <p:txBody>
          <a:bodyPr>
            <a:normAutofit/>
          </a:bodyPr>
          <a:lstStyle/>
          <a:p>
            <a:r>
              <a:rPr lang="pt-BR" dirty="0"/>
              <a:t>A </a:t>
            </a:r>
            <a:r>
              <a:rPr lang="pt-BR" b="1" i="1" dirty="0">
                <a:solidFill>
                  <a:schemeClr val="accent2"/>
                </a:solidFill>
              </a:rPr>
              <a:t>cada iteração</a:t>
            </a:r>
            <a:r>
              <a:rPr lang="pt-BR" dirty="0"/>
              <a:t>, esses algoritmos </a:t>
            </a:r>
            <a:r>
              <a:rPr lang="pt-BR" b="1" i="1" dirty="0">
                <a:solidFill>
                  <a:schemeClr val="accent1"/>
                </a:solidFill>
              </a:rPr>
              <a:t>refinam</a:t>
            </a:r>
            <a:r>
              <a:rPr lang="pt-BR" dirty="0"/>
              <a:t> os valores dos pesos, ficando mais e mais próximos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 (GD)</a:t>
            </a:r>
            <a:r>
              <a:rPr lang="pt-BR" dirty="0"/>
              <a:t>.</a:t>
            </a:r>
          </a:p>
          <a:p>
            <a:r>
              <a:rPr lang="pt-BR" dirty="0"/>
              <a:t>O GD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5" name="Agrupar 4">
            <a:extLst>
              <a:ext uri="{FF2B5EF4-FFF2-40B4-BE49-F238E27FC236}">
                <a16:creationId xmlns:a16="http://schemas.microsoft.com/office/drawing/2014/main" id="{84412B71-A2C7-E89B-BE04-C2E70AB63FB6}"/>
              </a:ext>
            </a:extLst>
          </p:cNvPr>
          <p:cNvGrpSpPr/>
          <p:nvPr/>
        </p:nvGrpSpPr>
        <p:grpSpPr>
          <a:xfrm>
            <a:off x="838200" y="2091304"/>
            <a:ext cx="4381189" cy="4083507"/>
            <a:chOff x="55618" y="2251324"/>
            <a:chExt cx="4381189" cy="4083507"/>
          </a:xfrm>
        </p:grpSpPr>
        <p:grpSp>
          <p:nvGrpSpPr>
            <p:cNvPr id="6" name="Agrupar 5">
              <a:extLst>
                <a:ext uri="{FF2B5EF4-FFF2-40B4-BE49-F238E27FC236}">
                  <a16:creationId xmlns:a16="http://schemas.microsoft.com/office/drawing/2014/main" id="{FB0DCC50-E74B-B0C7-FD19-2CD268B79A24}"/>
                </a:ext>
              </a:extLst>
            </p:cNvPr>
            <p:cNvGrpSpPr/>
            <p:nvPr/>
          </p:nvGrpSpPr>
          <p:grpSpPr>
            <a:xfrm>
              <a:off x="55618" y="2251324"/>
              <a:ext cx="4381189" cy="4083507"/>
              <a:chOff x="930667" y="1938641"/>
              <a:chExt cx="4381189" cy="4083507"/>
            </a:xfrm>
          </p:grpSpPr>
          <p:grpSp>
            <p:nvGrpSpPr>
              <p:cNvPr id="9" name="Agrupar 8">
                <a:extLst>
                  <a:ext uri="{FF2B5EF4-FFF2-40B4-BE49-F238E27FC236}">
                    <a16:creationId xmlns:a16="http://schemas.microsoft.com/office/drawing/2014/main" id="{7FD92229-0631-3DCD-1FF9-A49AE18B66EF}"/>
                  </a:ext>
                </a:extLst>
              </p:cNvPr>
              <p:cNvGrpSpPr/>
              <p:nvPr/>
            </p:nvGrpSpPr>
            <p:grpSpPr>
              <a:xfrm>
                <a:off x="930667" y="1938641"/>
                <a:ext cx="4381189" cy="4083507"/>
                <a:chOff x="447782" y="1825625"/>
                <a:chExt cx="4381189" cy="4083507"/>
              </a:xfrm>
            </p:grpSpPr>
            <p:grpSp>
              <p:nvGrpSpPr>
                <p:cNvPr id="45" name="Agrupar 44">
                  <a:extLst>
                    <a:ext uri="{FF2B5EF4-FFF2-40B4-BE49-F238E27FC236}">
                      <a16:creationId xmlns:a16="http://schemas.microsoft.com/office/drawing/2014/main" id="{9E0EE296-BA0A-9E88-428D-23EFF31F9CDD}"/>
                    </a:ext>
                  </a:extLst>
                </p:cNvPr>
                <p:cNvGrpSpPr/>
                <p:nvPr/>
              </p:nvGrpSpPr>
              <p:grpSpPr>
                <a:xfrm>
                  <a:off x="447782" y="1825625"/>
                  <a:ext cx="4381189" cy="3859236"/>
                  <a:chOff x="1592492" y="1393380"/>
                  <a:chExt cx="3155387" cy="2846768"/>
                </a:xfrm>
              </p:grpSpPr>
              <p:pic>
                <p:nvPicPr>
                  <p:cNvPr id="54" name="Picture 2" descr="Visualization for Function Optimization in Python -  MachineLearningMastery.com">
                    <a:extLst>
                      <a:ext uri="{FF2B5EF4-FFF2-40B4-BE49-F238E27FC236}">
                        <a16:creationId xmlns:a16="http://schemas.microsoft.com/office/drawing/2014/main" id="{44D88D47-5822-C7A4-E1B5-0AF53981D0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D3302DEB-0BAF-20B2-A12B-7E3667CD882F}"/>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0264388D-BD42-DE8D-1EDA-911DD626CE21}"/>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85BAA01-510A-C118-CA93-5A46D3C329CC}"/>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46" name="Elipse 45">
                  <a:extLst>
                    <a:ext uri="{FF2B5EF4-FFF2-40B4-BE49-F238E27FC236}">
                      <a16:creationId xmlns:a16="http://schemas.microsoft.com/office/drawing/2014/main" id="{048570E9-84B4-263B-42B4-31A2588FB83B}"/>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7" name="Conector reto 46">
                  <a:extLst>
                    <a:ext uri="{FF2B5EF4-FFF2-40B4-BE49-F238E27FC236}">
                      <a16:creationId xmlns:a16="http://schemas.microsoft.com/office/drawing/2014/main" id="{F03C6EA3-09F9-5AF4-2C93-055E20E87D18}"/>
                    </a:ext>
                  </a:extLst>
                </p:cNvPr>
                <p:cNvCxnSpPr>
                  <a:cxnSpLocks/>
                  <a:endCxn id="46"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09BF1C12-E6A9-0B8A-A4BE-A0CDC64BF5EB}"/>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BAD148F8-88A1-9983-64AC-7DC9A33D0083}"/>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C07E394D-50B1-689C-6846-C8A7447896B9}"/>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A506799A-6B61-E22B-5542-D0125466F84F}"/>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4C86C60D-83E6-EFF1-0757-FBEE2440C7F6}"/>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FB4BC05E-298F-2552-BE8C-2BBFA977ECA2}"/>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10" name="Elipse 9">
                <a:extLst>
                  <a:ext uri="{FF2B5EF4-FFF2-40B4-BE49-F238E27FC236}">
                    <a16:creationId xmlns:a16="http://schemas.microsoft.com/office/drawing/2014/main" id="{35F2A8C3-8F29-6C0D-DEBF-574DE751D83A}"/>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D1D65435-8067-43D7-8B85-B58B5FE78F2B}"/>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CE6F24E9-AEC3-E8E8-ACE1-5AB643448FDA}"/>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8FACFAF7-7CF9-2A68-6DC3-73E2F744A7A7}"/>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4" name="Conector: Curvo 13">
                <a:extLst>
                  <a:ext uri="{FF2B5EF4-FFF2-40B4-BE49-F238E27FC236}">
                    <a16:creationId xmlns:a16="http://schemas.microsoft.com/office/drawing/2014/main" id="{23FC64BF-9399-8DED-CE7B-6F37E3B76D0A}"/>
                  </a:ext>
                </a:extLst>
              </p:cNvPr>
              <p:cNvCxnSpPr>
                <a:cxnSpLocks/>
                <a:stCxn id="46" idx="0"/>
                <a:endCxn id="1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o 14">
                <a:extLst>
                  <a:ext uri="{FF2B5EF4-FFF2-40B4-BE49-F238E27FC236}">
                    <a16:creationId xmlns:a16="http://schemas.microsoft.com/office/drawing/2014/main" id="{6CFC6E21-F686-D9AD-1678-277756D9D6E1}"/>
                  </a:ext>
                </a:extLst>
              </p:cNvPr>
              <p:cNvCxnSpPr>
                <a:cxnSpLocks/>
                <a:stCxn id="10" idx="0"/>
                <a:endCxn id="1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o 15">
                <a:extLst>
                  <a:ext uri="{FF2B5EF4-FFF2-40B4-BE49-F238E27FC236}">
                    <a16:creationId xmlns:a16="http://schemas.microsoft.com/office/drawing/2014/main" id="{EA4C6F73-7F27-70C2-998B-E17C2EF4CE32}"/>
                  </a:ext>
                </a:extLst>
              </p:cNvPr>
              <p:cNvCxnSpPr>
                <a:cxnSpLocks/>
                <a:stCxn id="11" idx="0"/>
                <a:endCxn id="1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o 16">
                <a:extLst>
                  <a:ext uri="{FF2B5EF4-FFF2-40B4-BE49-F238E27FC236}">
                    <a16:creationId xmlns:a16="http://schemas.microsoft.com/office/drawing/2014/main" id="{A4A39634-3F5F-74B0-1F5F-3C4537D68CCD}"/>
                  </a:ext>
                </a:extLst>
              </p:cNvPr>
              <p:cNvCxnSpPr>
                <a:cxnSpLocks/>
                <a:stCxn id="12" idx="0"/>
                <a:endCxn id="1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204AE0DB-6550-BA4B-42F4-3D291466092E}"/>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7" name="CaixaDeTexto 6">
              <a:extLst>
                <a:ext uri="{FF2B5EF4-FFF2-40B4-BE49-F238E27FC236}">
                  <a16:creationId xmlns:a16="http://schemas.microsoft.com/office/drawing/2014/main" id="{17F23E77-B76E-73C8-AB63-BA858F6FEDAE}"/>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8" name="Conector de Seta Reta 7">
              <a:extLst>
                <a:ext uri="{FF2B5EF4-FFF2-40B4-BE49-F238E27FC236}">
                  <a16:creationId xmlns:a16="http://schemas.microsoft.com/office/drawing/2014/main" id="{E63CF6F2-828D-404E-FB76-EDD94F5EE7C4}"/>
                </a:ext>
              </a:extLst>
            </p:cNvPr>
            <p:cNvCxnSpPr>
              <a:cxnSpLocks/>
              <a:stCxn id="7"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12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usados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pPr lvl="1">
              <a:buFont typeface="Wingdings" panose="05000000000000000000" pitchFamily="2" charset="2"/>
              <a:buChar char="§"/>
            </a:pPr>
            <a:r>
              <a:rPr lang="pt-BR" dirty="0"/>
              <a:t>Por exemplo, ajustar uma curva (i.e., uma função) aos dados de vendas de picolés.</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a:t>
            </a:r>
            <a:r>
              <a:rPr lang="pt-BR" dirty="0" err="1"/>
              <a:t>Recordings</a:t>
            </a:r>
            <a:r>
              <a:rPr lang="pt-BR" dirty="0"/>
              <a:t>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994846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194805" y="1825624"/>
                <a:ext cx="6890699"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nós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a:p>
                <a:pPr lvl="1">
                  <a:buFont typeface="Wingdings" panose="05000000000000000000" pitchFamily="2" charset="2"/>
                  <a:buChar char="§"/>
                </a:pPr>
                <a:r>
                  <a:rPr lang="pt-BR" dirty="0"/>
                  <a:t>Vários pares de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formam o </a:t>
                </a:r>
                <a:r>
                  <a:rPr lang="pt-BR" b="1" i="1" dirty="0">
                    <a:solidFill>
                      <a:srgbClr val="00B0F0"/>
                    </a:solidFill>
                  </a:rPr>
                  <a:t>conjunto de treinamento</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194805" y="1825624"/>
                <a:ext cx="6890699" cy="5032375"/>
              </a:xfrm>
              <a:blipFill>
                <a:blip r:embed="rId3"/>
                <a:stretch>
                  <a:fillRect l="-1592" t="-1937" r="-1326"/>
                </a:stretch>
              </a:blipFill>
            </p:spPr>
            <p:txBody>
              <a:bodyPr/>
              <a:lstStyle/>
              <a:p>
                <a:r>
                  <a:rPr lang="en-US">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371B7D-BB1A-D7F3-A54B-3E89596BFE8C}"/>
                  </a:ext>
                </a:extLst>
              </p:cNvPr>
              <p:cNvSpPr txBox="1"/>
              <p:nvPr/>
            </p:nvSpPr>
            <p:spPr>
              <a:xfrm>
                <a:off x="2409352" y="2755948"/>
                <a:ext cx="7381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h</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oMath>
                  </m:oMathPara>
                </a14:m>
                <a:endParaRPr lang="pt-BR" sz="1400" dirty="0"/>
              </a:p>
            </p:txBody>
          </p:sp>
        </mc:Choice>
        <mc:Fallback xmlns="">
          <p:sp>
            <p:nvSpPr>
              <p:cNvPr id="4" name="CaixaDeTexto 3">
                <a:extLst>
                  <a:ext uri="{FF2B5EF4-FFF2-40B4-BE49-F238E27FC236}">
                    <a16:creationId xmlns:a16="http://schemas.microsoft.com/office/drawing/2014/main" id="{B6371B7D-BB1A-D7F3-A54B-3E89596BFE8C}"/>
                  </a:ext>
                </a:extLst>
              </p:cNvPr>
              <p:cNvSpPr txBox="1">
                <a:spLocks noRot="1" noChangeAspect="1" noMove="1" noResize="1" noEditPoints="1" noAdjustHandles="1" noChangeArrowheads="1" noChangeShapeType="1" noTextEdit="1"/>
              </p:cNvSpPr>
              <p:nvPr/>
            </p:nvSpPr>
            <p:spPr>
              <a:xfrm>
                <a:off x="2409352" y="2755948"/>
                <a:ext cx="738130"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4180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solidFill>
                      <a:srgbClr val="7030A0"/>
                    </a:solidFill>
                  </a:rPr>
                  <a:t>não existe uma r</a:t>
                </a:r>
                <a:r>
                  <a:rPr lang="pt-BR" b="1" i="1" dirty="0">
                    <a:solidFill>
                      <a:srgbClr val="7030A0"/>
                    </a:solidFill>
                    <a:effectLst/>
                  </a:rPr>
                  <a:t>elação matemática</a:t>
                </a:r>
                <a:r>
                  <a:rPr lang="pt-BR" dirty="0">
                    <a:effectLst/>
                  </a:rPr>
                  <a:t>, i.e</a:t>
                </a:r>
                <a:r>
                  <a:rPr lang="pt-BR" dirty="0"/>
                  <a:t>., uma função,</a:t>
                </a:r>
                <a:r>
                  <a:rPr lang="pt-BR" b="1" i="1" dirty="0">
                    <a:effectLst/>
                  </a:rPr>
                  <a:t> </a:t>
                </a:r>
                <a:r>
                  <a:rPr lang="pt-BR" b="0" i="0" dirty="0">
                    <a:effectLst/>
                  </a:rPr>
                  <a:t>que </a:t>
                </a:r>
                <a:r>
                  <a:rPr lang="pt-BR" b="1" i="1" dirty="0">
                    <a:solidFill>
                      <a:schemeClr val="accent1"/>
                    </a:solidFill>
                    <a:effectLst/>
                  </a:rPr>
                  <a:t>realmente</a:t>
                </a:r>
                <a:r>
                  <a:rPr lang="pt-BR" b="0" i="0" dirty="0">
                    <a:effectLst/>
                  </a:rPr>
                  <a:t>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a:t>
                </a:r>
                <a:r>
                  <a:rPr lang="pt-BR" b="1" i="1" dirty="0">
                    <a:solidFill>
                      <a:srgbClr val="00B0F0"/>
                    </a:solidFill>
                  </a:rPr>
                  <a:t>modelar</a:t>
                </a:r>
                <a:r>
                  <a:rPr lang="pt-BR" dirty="0"/>
                  <a:t>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a:t>
                </a:r>
                <a:r>
                  <a:rPr lang="pt-BR" b="1" i="1" dirty="0">
                    <a:solidFill>
                      <a:schemeClr val="accent1"/>
                    </a:solidFill>
                  </a:rPr>
                  <a:t>melhor forma possível </a:t>
                </a:r>
                <a:r>
                  <a:rPr lang="pt-BR" dirty="0"/>
                  <a:t>usando regressão.</a:t>
                </a:r>
              </a:p>
              <a:p>
                <a:r>
                  <a:rPr lang="pt-BR" dirty="0"/>
                  <a:t>Nos casos onde essa função existe, a chamamos de </a:t>
                </a:r>
                <a:r>
                  <a:rPr lang="pt-BR" b="1" i="1" dirty="0">
                    <a:solidFill>
                      <a:srgbClr val="00B050"/>
                    </a:solidFill>
                  </a:rPr>
                  <a:t>função verdadeira </a:t>
                </a:r>
                <a:r>
                  <a:rPr lang="pt-BR" dirty="0"/>
                  <a:t>ou </a:t>
                </a:r>
                <a:r>
                  <a:rPr lang="pt-BR" b="1" i="1" dirty="0">
                    <a:solidFill>
                      <a:srgbClr val="00B050"/>
                    </a:solidFill>
                  </a:rPr>
                  <a:t>objetivo</a:t>
                </a:r>
                <a:r>
                  <a:rPr lang="pt-BR" dirty="0"/>
                  <a:t>, a qual é, normalmente, denotada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724" b="-1816"/>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954107"/>
          </a:xfrm>
          <a:prstGeom prst="rect">
            <a:avLst/>
          </a:prstGeom>
          <a:noFill/>
        </p:spPr>
        <p:txBody>
          <a:bodyPr wrap="square" rtlCol="0">
            <a:spAutoFit/>
          </a:bodyPr>
          <a:lstStyle/>
          <a:p>
            <a:pPr algn="ctr"/>
            <a:r>
              <a:rPr lang="pt-BR" sz="1400" dirty="0"/>
              <a:t>Não existe realmente uma função por trás desse comportamento da venda de picolés, mas podemos encontrar uma função que o aproxime usando regressão.</a:t>
            </a:r>
          </a:p>
        </p:txBody>
      </p:sp>
    </p:spTree>
    <p:extLst>
      <p:ext uri="{BB962C8B-B14F-4D97-AF65-F5344CB8AC3E}">
        <p14:creationId xmlns:p14="http://schemas.microsoft.com/office/powerpoint/2010/main" val="217023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847531" y="1825624"/>
            <a:ext cx="7204924"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a:t>
            </a:r>
            <a:r>
              <a:rPr lang="pt-BR" dirty="0"/>
              <a:t>, mudanças econômicas, eventos globais, etc.</a:t>
            </a:r>
          </a:p>
          <a:p>
            <a:pPr lvl="1">
              <a:buFont typeface="Wingdings" panose="05000000000000000000" pitchFamily="2" charset="2"/>
              <a:buChar char="§"/>
            </a:pPr>
            <a:r>
              <a:rPr lang="pt-BR" b="1" dirty="0"/>
              <a:t>Detecção de símbolos</a:t>
            </a:r>
            <a:r>
              <a:rPr lang="pt-BR" dirty="0"/>
              <a:t>: os símbolos transmitidos passam através de um canal ruidoso. </a:t>
            </a:r>
          </a:p>
          <a:p>
            <a:r>
              <a:rPr lang="pt-BR" dirty="0"/>
              <a:t>Nos nossos exemplos, modelaremos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179118"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526050"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O objetivo geral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976261" y="1825624"/>
                <a:ext cx="7064943" cy="5032375"/>
              </a:xfrm>
            </p:spPr>
            <p:txBody>
              <a:bodyPr>
                <a:normAutofit/>
              </a:bodyPr>
              <a:lstStyle/>
              <a:p>
                <a:r>
                  <a:rPr lang="pt-BR" b="0" i="0" dirty="0">
                    <a:solidFill>
                      <a:schemeClr val="tx1"/>
                    </a:solidFill>
                    <a:effectLst/>
                  </a:rPr>
                  <a:t>Assim, o </a:t>
                </a:r>
                <a:r>
                  <a:rPr lang="pt-BR" b="1" i="1" dirty="0">
                    <a:solidFill>
                      <a:srgbClr val="7030A0"/>
                    </a:solidFill>
                    <a:effectLst/>
                  </a:rPr>
                  <a:t>objetivo geral</a:t>
                </a:r>
                <a:r>
                  <a:rPr lang="pt-BR" b="0" i="0" dirty="0">
                    <a:solidFill>
                      <a:srgbClr val="7030A0"/>
                    </a:solidFill>
                    <a:effectLst/>
                  </a:rPr>
                  <a:t> </a:t>
                </a:r>
                <a:r>
                  <a:rPr lang="pt-BR" b="0" i="0" dirty="0">
                    <a:solidFill>
                      <a:schemeClr val="tx1"/>
                    </a:solidFill>
                    <a:effectLst/>
                  </a:rPr>
                  <a:t>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coletados estejam corrompidos por ruído</a:t>
                </a:r>
                <a:r>
                  <a:rPr lang="pt-BR" dirty="0">
                    <a:effectLst/>
                  </a:rPr>
                  <a:t>, 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b="0" i="0" dirty="0">
                    <a:solidFill>
                      <a:schemeClr val="tx1"/>
                    </a:solidFill>
                    <a:effectLst/>
                  </a:rPr>
                  <a:t>.</a:t>
                </a:r>
              </a:p>
              <a:p>
                <a:r>
                  <a:rPr lang="pt-BR" b="0" i="0" dirty="0">
                    <a:solidFill>
                      <a:schemeClr val="tx1"/>
                    </a:solidFill>
                    <a:effectLst/>
                  </a:rPr>
                  <a:t>Em outras palavras, a regressão busca </a:t>
                </a:r>
                <a:r>
                  <a:rPr lang="pt-BR" b="1" i="1" dirty="0">
                    <a:solidFill>
                      <a:srgbClr val="7030A0"/>
                    </a:solidFill>
                    <a:effectLst/>
                  </a:rPr>
                  <a:t>capturar</a:t>
                </a:r>
                <a:r>
                  <a:rPr lang="pt-BR" b="0" i="0" dirty="0">
                    <a:solidFill>
                      <a:schemeClr val="tx1"/>
                    </a:solidFill>
                    <a:effectLst/>
                  </a:rPr>
                  <a:t> um </a:t>
                </a:r>
                <a:r>
                  <a:rPr lang="pt-BR" b="1" i="1" dirty="0">
                    <a:solidFill>
                      <a:srgbClr val="00B050"/>
                    </a:solidFill>
                    <a:effectLst/>
                  </a:rPr>
                  <a:t>padrão geral </a:t>
                </a:r>
                <a:r>
                  <a:rPr lang="pt-BR" b="1" i="1" dirty="0">
                    <a:solidFill>
                      <a:schemeClr val="accent2"/>
                    </a:solidFill>
                    <a:effectLst/>
                  </a:rPr>
                  <a:t>por trás</a:t>
                </a:r>
                <a:r>
                  <a:rPr lang="pt-BR" b="1" i="1" dirty="0">
                    <a:solidFill>
                      <a:srgbClr val="00B050"/>
                    </a:solidFill>
                    <a:effectLst/>
                  </a:rPr>
                  <a:t> dos dados, mesmo que </a:t>
                </a:r>
                <a:r>
                  <a:rPr lang="pt-BR" b="1" i="1" dirty="0">
                    <a:solidFill>
                      <a:srgbClr val="00B050"/>
                    </a:solidFill>
                  </a:rPr>
                  <a:t>ruidosos, de forma a se obter uma boa capacidade de </a:t>
                </a:r>
                <a:r>
                  <a:rPr lang="pt-BR" b="1" i="1" dirty="0">
                    <a:solidFill>
                      <a:srgbClr val="7030A0"/>
                    </a:solidFill>
                  </a:rPr>
                  <a:t>generalização</a:t>
                </a:r>
                <a:r>
                  <a:rPr lang="pt-BR" b="0" i="0" dirty="0">
                    <a:solidFill>
                      <a:schemeClr val="tx1"/>
                    </a:solidFill>
                    <a:effectLst/>
                  </a:rPr>
                  <a:t>.</a:t>
                </a:r>
              </a:p>
              <a:p>
                <a:r>
                  <a:rPr lang="pt-BR" dirty="0"/>
                  <a:t>Esse conjunto de </a:t>
                </a:r>
                <a:r>
                  <a:rPr lang="pt-BR" b="1" i="1" dirty="0"/>
                  <a:t>valores coletados</a:t>
                </a:r>
                <a:r>
                  <a:rPr lang="pt-BR" dirty="0"/>
                  <a:t>, ou </a:t>
                </a:r>
                <a:r>
                  <a:rPr lang="pt-BR" b="1" i="1" dirty="0"/>
                  <a:t>experiências prévias</a:t>
                </a:r>
                <a:r>
                  <a:rPr lang="pt-BR" dirty="0"/>
                  <a:t>,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4976261" y="1825624"/>
                <a:ext cx="7064943" cy="5032375"/>
              </a:xfrm>
              <a:blipFill>
                <a:blip r:embed="rId2"/>
                <a:stretch>
                  <a:fillRect l="-1553" t="-1937" r="-1035" b="-1816"/>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19441</TotalTime>
  <Words>9251</Words>
  <Application>Microsoft Office PowerPoint</Application>
  <PresentationFormat>Widescreen</PresentationFormat>
  <Paragraphs>623</Paragraphs>
  <Slides>54</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PowerPoint Presentation</vt:lpstr>
      <vt:lpstr>Regressão linear</vt:lpstr>
      <vt:lpstr>Qual o objetivo da regressão linear?</vt:lpstr>
      <vt:lpstr>Relação matemática real entre x e y</vt:lpstr>
      <vt:lpstr>Dados ruidosos</vt:lpstr>
      <vt:lpstr>O objetivo geral da 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Refinando 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PowerPoint Presentation</vt:lpstr>
      <vt:lpstr>Como minimizar a função de erro?</vt:lpstr>
      <vt:lpstr>Como minimizar a função de erro?</vt:lpstr>
      <vt:lpstr>Como minimizar a função de erro?</vt:lpstr>
      <vt:lpstr>PowerPoint Presentation</vt:lpstr>
      <vt:lpstr>Como minimizar a função de erro?</vt:lpstr>
      <vt:lpstr>Equação normal</vt:lpstr>
      <vt:lpstr>Observações quanto a equação normal</vt:lpstr>
      <vt:lpstr>Superfície de erro</vt:lpstr>
      <vt:lpstr>PowerPoint Presentation</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Plotando a superfície de contorno</vt:lpstr>
      <vt:lpstr>PowerPoint Presentation</vt:lpstr>
      <vt:lpstr>Desvantagens da equação normal</vt:lpstr>
      <vt:lpstr>Desvantagens da equação normal</vt:lpstr>
      <vt:lpstr>PowerPoint Presentation</vt:lpstr>
      <vt:lpstr>Abordagens iterativas de otimização</vt:lpstr>
      <vt:lpstr>Abordagens iterativas de otimização</vt:lpstr>
      <vt:lpstr>Tarefas</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2521</cp:revision>
  <dcterms:created xsi:type="dcterms:W3CDTF">2020-02-17T11:18:32Z</dcterms:created>
  <dcterms:modified xsi:type="dcterms:W3CDTF">2025-03-07T18:44:18Z</dcterms:modified>
</cp:coreProperties>
</file>